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033" r:id="rId2"/>
    <p:sldId id="1270" r:id="rId3"/>
    <p:sldId id="1204" r:id="rId4"/>
    <p:sldId id="423" r:id="rId5"/>
    <p:sldId id="1215" r:id="rId6"/>
    <p:sldId id="1213" r:id="rId7"/>
    <p:sldId id="1218" r:id="rId8"/>
    <p:sldId id="1216" r:id="rId9"/>
    <p:sldId id="1217" r:id="rId10"/>
    <p:sldId id="1205" r:id="rId11"/>
    <p:sldId id="1222" r:id="rId12"/>
    <p:sldId id="1249" r:id="rId13"/>
    <p:sldId id="1250" r:id="rId14"/>
    <p:sldId id="1258" r:id="rId15"/>
    <p:sldId id="1248" r:id="rId16"/>
    <p:sldId id="1257" r:id="rId17"/>
    <p:sldId id="1256" r:id="rId18"/>
    <p:sldId id="1259" r:id="rId19"/>
    <p:sldId id="1223" r:id="rId20"/>
    <p:sldId id="1221" r:id="rId21"/>
    <p:sldId id="1260" r:id="rId22"/>
    <p:sldId id="1226" r:id="rId23"/>
    <p:sldId id="1230" r:id="rId24"/>
    <p:sldId id="1231" r:id="rId25"/>
    <p:sldId id="1232" r:id="rId26"/>
    <p:sldId id="1234" r:id="rId27"/>
    <p:sldId id="1262" r:id="rId28"/>
    <p:sldId id="1240" r:id="rId29"/>
    <p:sldId id="1241" r:id="rId30"/>
    <p:sldId id="1263" r:id="rId31"/>
    <p:sldId id="1227" r:id="rId32"/>
    <p:sldId id="1235" r:id="rId33"/>
    <p:sldId id="1236" r:id="rId34"/>
    <p:sldId id="1237" r:id="rId35"/>
    <p:sldId id="1264" r:id="rId36"/>
    <p:sldId id="1266" r:id="rId37"/>
    <p:sldId id="1261" r:id="rId38"/>
    <p:sldId id="1225" r:id="rId39"/>
    <p:sldId id="1265" r:id="rId40"/>
    <p:sldId id="1244" r:id="rId41"/>
    <p:sldId id="1246" r:id="rId42"/>
    <p:sldId id="1252" r:id="rId43"/>
    <p:sldId id="1268" r:id="rId44"/>
    <p:sldId id="1254" r:id="rId45"/>
    <p:sldId id="1267" r:id="rId46"/>
    <p:sldId id="1269" r:id="rId47"/>
    <p:sldId id="1247" r:id="rId48"/>
    <p:sldId id="121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8"/>
    <p:restoredTop sz="92222"/>
  </p:normalViewPr>
  <p:slideViewPr>
    <p:cSldViewPr snapToGrid="0" snapToObjects="1">
      <p:cViewPr varScale="1">
        <p:scale>
          <a:sx n="87" d="100"/>
          <a:sy n="87" d="100"/>
        </p:scale>
        <p:origin x="9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B16D1-71F1-184C-867C-526D5F0518CB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EB5DA-E585-8C43-946C-F0BEE1690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shift.com/part-2-creating-a-template-a-technical-walkthrough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75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28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1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00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321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4782835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44782835b9_0_315:notes"/>
          <p:cNvSpPr txBox="1">
            <a:spLocks noGrp="1"/>
          </p:cNvSpPr>
          <p:nvPr>
            <p:ph type="body" idx="1"/>
          </p:nvPr>
        </p:nvSpPr>
        <p:spPr>
          <a:xfrm>
            <a:off x="696017" y="5078531"/>
            <a:ext cx="598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Additionally, pods can be tagged with a label for recommended scheduling advice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962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https://blog.openshift.com/part-2-creating-a-template-a-technical-walkthrough/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EB5DA-E585-8C43-946C-F0BEE16902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0ED7-3206-7B43-8F8B-94EEB8CD4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2BFC-9A40-0643-B3AC-ED0F16644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ACB6-79DB-1C44-B69C-2C90888F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9FEF-4CC2-6845-A837-7B3206C2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2A3A1-29C6-C64E-900B-0D4FA032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3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3844-6E07-7A45-9888-D25DDB7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FDA3B-8AA5-BD4C-83CA-B49531F19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B285E-08D3-5E40-88F8-35850B2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9D85-74CE-6343-BF47-5257D14D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5851-5E9B-684D-958E-AE11CA2C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7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2F2C7-EC90-EE4A-AE17-45BECE36A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B54C8-2CC0-364C-B821-91451D2F7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37510-C24C-C345-8C63-162D517D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7549A-ECEA-5045-B3A9-32C9749E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41AD3-1CA6-BF41-AE5D-EC2EB1A4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1EF-3D7C-1B49-9425-D7D66D1D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D112-4CAB-2142-9278-82164A36B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A6A1-DC3D-0D43-9AFB-8E7B0FCC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88C43-5C09-D245-B814-EC9E856A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C34E4-81A4-524A-ADF4-B4DC20BA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9279-7014-A04F-98D7-A80183EC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90830-BB06-AB49-BD35-4E98D31A4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45BAF-3ED4-2149-A456-0D4B2501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6E30-C82C-F84C-B427-E01DE42A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76E7-2F36-4245-9877-BBA8407F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7FB1-7AB0-1940-B4B9-2D49389B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5E5C-D83E-994B-A5FB-5664EE6DB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1CB4A-207E-6649-A923-1A953F16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BED50-4F59-E84B-81B0-34563FDE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35B41-6D03-1F49-8F62-1DE11C8D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233A3-2B4B-8343-9A42-68BF3DF6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3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6FD8-499F-7A45-979A-DCB1F9FB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CB320-D2A7-E445-8CA1-1D61AAE3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AC91A-EDF6-0C4C-9CA4-E33E1B19B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5C28D-9D5A-834C-B789-D11D24AD2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ABBD5-BBE5-1A4F-A057-71C83B0A6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39F7A-9EAA-DD49-A49B-E0D753BB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38271-9BDC-4A47-9DB7-89557E85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58722-D85B-CA49-9CE3-13FB6AC8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2F12-058D-8146-B152-77782A0E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1A9A5-C3A2-584D-BD99-B93DDCAD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8A6E5-307A-B641-972E-95BAC2A1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FCA92-4D73-054D-B376-44181D1B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61373-65C7-A246-9976-20788783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D02BD-446F-7240-98FF-63B29D1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7B714-C586-3A4A-B89E-0D0DFAF8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3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E587-3A21-8F43-9373-CCFC30D1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6713-195C-0746-83F8-F02B8ED1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751DF-D070-6D45-B925-3D839CC9E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44CAF-8605-CD45-8306-8D9742F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8582-7AA8-2C4A-B875-7B6EC4DC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BB1BF-51EC-5E47-B72E-3AD20532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6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9AF2-801F-C647-87C8-9746E4FE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0F21B-4813-1442-94CA-C61B2DC3F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2A16B-EE63-4C4D-A592-52E6ECD74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39A01-4D59-9C40-BBF5-0C50883C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463F7-E594-6641-9E13-38F7CFBA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72C34-5AB1-0A44-96A2-C432154A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FDCB8-A038-404E-A246-896D730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9CA5-28C8-6746-A414-71FDEFF7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63F43-1643-1940-B4CB-833CB2E67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B588B-CBF9-5C4A-A190-B8F518B35623}" type="datetimeFigureOut">
              <a:rPr lang="en-US" smtClean="0"/>
              <a:pPr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5AF5-774B-B848-8894-1B090947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1FE9-FB15-E346-AE0B-E775C78B1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99F63-FC93-EE43-93A7-EA7246433E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1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osonline.test1@gmail.com" TargetMode="External"/><Relationship Id="rId2" Type="http://schemas.openxmlformats.org/officeDocument/2006/relationships/hyperlink" Target="https://manage.openshi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khar2010us/kubernetes_teach_git/blob/master/openshift/openshift_oc_cli_download.m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khar2010us/kubernetes_teach_git/blob/master/openshift/openshift_oc_ex3_docker-image.m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khar2010us/kubernetes_teach_git/blob/master/openshift/openshift_oc_ex4_s2i.md" TargetMode="External"/><Relationship Id="rId2" Type="http://schemas.openxmlformats.org/officeDocument/2006/relationships/hyperlink" Target="https://github.com/shekhar2010us/openshift-helloworld.gi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khar2010us/kubernetes_teach_git/blob/master/openshift/openshift_oc_ex5_webhook.m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shift.com/part-2-creating-a-template-a-technical-walkthrough/" TargetMode="External"/><Relationship Id="rId2" Type="http://schemas.openxmlformats.org/officeDocument/2006/relationships/hyperlink" Target="https://github.com/shekhar2010us/kubernetes_teach_git/blob/master/openshift/openshift_oc_ex6_templates.m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manage.openshift.com/account/index" TargetMode="External"/><Relationship Id="rId3" Type="http://schemas.openxmlformats.org/officeDocument/2006/relationships/hyperlink" Target="https://docs.openshift.com/container-platform/3.6/rest_api/openshift_v1.html" TargetMode="External"/><Relationship Id="rId7" Type="http://schemas.openxmlformats.org/officeDocument/2006/relationships/hyperlink" Target="https://www.openshift.com/trial/" TargetMode="External"/><Relationship Id="rId2" Type="http://schemas.openxmlformats.org/officeDocument/2006/relationships/hyperlink" Target="https://docs.openshift.com/enterprise/3.0/cli_reference/basic_cli_operations.html#object-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shift.com/container-platform/3.7/rest_api/index.html#rest-api-example-python" TargetMode="External"/><Relationship Id="rId5" Type="http://schemas.openxmlformats.org/officeDocument/2006/relationships/hyperlink" Target="https://github.com/openshift/openshift-restclient-python" TargetMode="External"/><Relationship Id="rId4" Type="http://schemas.openxmlformats.org/officeDocument/2006/relationships/hyperlink" Target="https://github.com/openshift/openshift-restclient-jav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Chapter 4:</a:t>
            </a:r>
          </a:p>
          <a:p>
            <a:r>
              <a:rPr lang="en-US" b="1" dirty="0">
                <a:solidFill>
                  <a:srgbClr val="002060"/>
                </a:solidFill>
              </a:rPr>
              <a:t>Kubernetes OpenShift</a:t>
            </a:r>
          </a:p>
        </p:txBody>
      </p:sp>
    </p:spTree>
    <p:extLst>
      <p:ext uri="{BB962C8B-B14F-4D97-AF65-F5344CB8AC3E}">
        <p14:creationId xmlns:p14="http://schemas.microsoft.com/office/powerpoint/2010/main" val="308353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OpenShift “Projects”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354512"/>
            <a:ext cx="11437749" cy="144806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Kubernetes use </a:t>
            </a:r>
            <a:r>
              <a:rPr lang="en-US" sz="2400" i="1" u="sng" dirty="0"/>
              <a:t>Namespace</a:t>
            </a:r>
            <a:r>
              <a:rPr lang="en-US" sz="2400" dirty="0"/>
              <a:t> to divide cluster resources between multiple uses. There is no security between namespaces, Being a user in k8s cluster, you can see all namespaces.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51CCF-024F-7843-8F16-88E74172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51" y="3176275"/>
            <a:ext cx="6064939" cy="3181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D2341-8746-2545-9DC9-02D0C0097CD1}"/>
              </a:ext>
            </a:extLst>
          </p:cNvPr>
          <p:cNvSpPr txBox="1"/>
          <p:nvPr/>
        </p:nvSpPr>
        <p:spPr>
          <a:xfrm>
            <a:off x="555218" y="2802576"/>
            <a:ext cx="583213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Project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Project wraps a namespace, with access controlled through an authentication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Users can only see and access what they are allowed 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Enables multitenant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5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OpenShift “Applications”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320331"/>
            <a:ext cx="6221429" cy="107940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OpenShift has no formal concept of an Application. It’s flexible based on need.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3940B-31A2-9B47-AF25-1E702C24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2044700"/>
            <a:ext cx="5842000" cy="481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28E165-6066-5643-842D-6340474AEE5B}"/>
              </a:ext>
            </a:extLst>
          </p:cNvPr>
          <p:cNvSpPr txBox="1"/>
          <p:nvPr/>
        </p:nvSpPr>
        <p:spPr>
          <a:xfrm>
            <a:off x="6899592" y="1675368"/>
            <a:ext cx="431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different parts goes in for an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7C3E7-688E-1D40-9744-DF2B55B34360}"/>
              </a:ext>
            </a:extLst>
          </p:cNvPr>
          <p:cNvSpPr txBox="1"/>
          <p:nvPr/>
        </p:nvSpPr>
        <p:spPr>
          <a:xfrm>
            <a:off x="249382" y="2476885"/>
            <a:ext cx="6100618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Build configuration</a:t>
            </a:r>
            <a:r>
              <a:rPr lang="en-US" dirty="0"/>
              <a:t>: description of how to build source code. It can be either S2I or directly a docker image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Image stream:</a:t>
            </a:r>
            <a:r>
              <a:rPr lang="en-US" dirty="0"/>
              <a:t> Tracks Docker image and it’s versions. You can refer to an existing Docker registry, if present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Deployment configuration:</a:t>
            </a:r>
            <a:r>
              <a:rPr lang="en-US" dirty="0"/>
              <a:t> defines the template for a pod and manages deploying new images or configuration changes. All kinds of deployment strategy goes here and this creates </a:t>
            </a:r>
            <a:r>
              <a:rPr lang="en-US" dirty="0" err="1"/>
              <a:t>replicationcontroller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5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OpenShift Deployment and “</a:t>
            </a:r>
            <a:r>
              <a:rPr lang="en-US" sz="3800" b="1" dirty="0" err="1">
                <a:solidFill>
                  <a:srgbClr val="002060"/>
                </a:solidFill>
              </a:rPr>
              <a:t>DeploymentConfig</a:t>
            </a:r>
            <a:r>
              <a:rPr lang="en-US" sz="3800" b="1" dirty="0">
                <a:solidFill>
                  <a:srgbClr val="002060"/>
                </a:solidFill>
              </a:rPr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35" y="1462088"/>
            <a:ext cx="11458418" cy="52118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Deployments</a:t>
            </a:r>
            <a:r>
              <a:rPr lang="en-US" sz="2000" b="1" dirty="0"/>
              <a:t> </a:t>
            </a:r>
            <a:r>
              <a:rPr lang="en-US" sz="2000" dirty="0"/>
              <a:t>provide management over common user applications, described using :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Deployment configuration</a:t>
            </a:r>
            <a:r>
              <a:rPr lang="en-US" sz="2000" dirty="0"/>
              <a:t>, describes the desired state of a particular component of the application.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Replication controllers</a:t>
            </a:r>
            <a:r>
              <a:rPr lang="en-US" sz="2000" dirty="0"/>
              <a:t>, which contain the state of a deployment configuration.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Pods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	What’s different than Kubernetes Deployment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Triggers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drive the creation of new deployments in response to events, both inside and outside OpenShift.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Config change trigger – changes in replication controller </a:t>
            </a: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template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Image change trigger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5158C-5878-1F43-9084-9A9A8EC63D19}"/>
              </a:ext>
            </a:extLst>
          </p:cNvPr>
          <p:cNvSpPr/>
          <p:nvPr/>
        </p:nvSpPr>
        <p:spPr>
          <a:xfrm>
            <a:off x="1752925" y="5893767"/>
            <a:ext cx="273151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/>
              <a:t>oc</a:t>
            </a:r>
            <a:r>
              <a:rPr lang="en-US" sz="1500" dirty="0"/>
              <a:t> import-image foo </a:t>
            </a:r>
            <a:r>
              <a:rPr lang="en-US" sz="1500" dirty="0">
                <a:solidFill>
                  <a:srgbClr val="89DDFF"/>
                </a:solidFill>
              </a:rPr>
              <a:t>--scheduled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5332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OpenShift “</a:t>
            </a:r>
            <a:r>
              <a:rPr lang="en-US" sz="3800" b="1" dirty="0" err="1">
                <a:solidFill>
                  <a:srgbClr val="002060"/>
                </a:solidFill>
              </a:rPr>
              <a:t>ImageStream</a:t>
            </a:r>
            <a:r>
              <a:rPr lang="en-US" sz="3800" b="1" dirty="0">
                <a:solidFill>
                  <a:srgbClr val="002060"/>
                </a:solidFill>
              </a:rPr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85" y="1354494"/>
            <a:ext cx="11292164" cy="8099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u="sng" dirty="0"/>
              <a:t>Kubernetes </a:t>
            </a:r>
            <a:r>
              <a:rPr lang="en-US" sz="2200" dirty="0"/>
              <a:t>requires to have an image registry to store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B2FCC-D189-F24D-996B-22BE9C4E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01" y="2786063"/>
            <a:ext cx="5794924" cy="3024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2A077-966C-7741-B802-D724F06593E7}"/>
              </a:ext>
            </a:extLst>
          </p:cNvPr>
          <p:cNvSpPr/>
          <p:nvPr/>
        </p:nvSpPr>
        <p:spPr>
          <a:xfrm>
            <a:off x="571285" y="195678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/>
              <a:t>Need to expose docker socket directly to build agent (e.g. Jenkins) which is a </a:t>
            </a:r>
            <a:r>
              <a:rPr lang="en-US" sz="2200" b="1" dirty="0"/>
              <a:t>security risk</a:t>
            </a:r>
            <a:r>
              <a:rPr lang="en-US" sz="2200" dirty="0"/>
              <a:t> - this agent will be able to do anything with other containers running on the same 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CA2BE-961D-CE4B-91C8-740CE16483C7}"/>
              </a:ext>
            </a:extLst>
          </p:cNvPr>
          <p:cNvSpPr/>
          <p:nvPr/>
        </p:nvSpPr>
        <p:spPr>
          <a:xfrm>
            <a:off x="421341" y="5136778"/>
            <a:ext cx="7241626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</a:rPr>
              <a:t>Can we create images the same way as we create pods, replicasets and other resources?</a:t>
            </a:r>
          </a:p>
          <a:p>
            <a:pPr>
              <a:lnSpc>
                <a:spcPct val="150000"/>
              </a:lnSpc>
            </a:pPr>
            <a:r>
              <a:rPr lang="en-US" dirty="0"/>
              <a:t>K8s doesn’t have {image} resource unlike OpenShift.</a:t>
            </a:r>
          </a:p>
        </p:txBody>
      </p:sp>
    </p:spTree>
    <p:extLst>
      <p:ext uri="{BB962C8B-B14F-4D97-AF65-F5344CB8AC3E}">
        <p14:creationId xmlns:p14="http://schemas.microsoft.com/office/powerpoint/2010/main" val="301886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Manage Images with </a:t>
            </a:r>
            <a:r>
              <a:rPr lang="en-US" sz="3800" b="1" dirty="0" err="1">
                <a:solidFill>
                  <a:srgbClr val="002060"/>
                </a:solidFill>
              </a:rPr>
              <a:t>BuildConfig</a:t>
            </a:r>
            <a:r>
              <a:rPr lang="en-US" sz="3800" b="1" dirty="0">
                <a:solidFill>
                  <a:srgbClr val="002060"/>
                </a:solidFill>
              </a:rPr>
              <a:t> and “</a:t>
            </a:r>
            <a:r>
              <a:rPr lang="en-US" sz="3800" b="1" dirty="0" err="1">
                <a:solidFill>
                  <a:srgbClr val="002060"/>
                </a:solidFill>
              </a:rPr>
              <a:t>ImageStream</a:t>
            </a:r>
            <a:r>
              <a:rPr lang="en-US" sz="3800" b="1" dirty="0">
                <a:solidFill>
                  <a:srgbClr val="002060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2A077-966C-7741-B802-D724F06593E7}"/>
              </a:ext>
            </a:extLst>
          </p:cNvPr>
          <p:cNvSpPr/>
          <p:nvPr/>
        </p:nvSpPr>
        <p:spPr>
          <a:xfrm>
            <a:off x="1066800" y="1306320"/>
            <a:ext cx="6096000" cy="29578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fetch files from git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a container image based on </a:t>
            </a:r>
            <a:r>
              <a:rPr lang="en-US" i="1" dirty="0"/>
              <a:t>Dockerfile</a:t>
            </a:r>
            <a:r>
              <a:rPr lang="en-US" dirty="0"/>
              <a:t> definition from that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push </a:t>
            </a:r>
            <a:r>
              <a:rPr lang="en-US" i="1" dirty="0" err="1"/>
              <a:t>foo:latest</a:t>
            </a:r>
            <a:r>
              <a:rPr lang="en-US" dirty="0"/>
              <a:t> built image to </a:t>
            </a:r>
            <a:r>
              <a:rPr lang="en-US" i="1" dirty="0" err="1"/>
              <a:t>ImageStreamTag</a:t>
            </a:r>
            <a:r>
              <a:rPr lang="en-US" dirty="0"/>
              <a:t> 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 pushed to OpenShift </a:t>
            </a:r>
            <a:r>
              <a:rPr lang="en-US" i="1" dirty="0"/>
              <a:t>internal registry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ImageStreamTags</a:t>
            </a:r>
            <a:r>
              <a:rPr lang="en-US" dirty="0"/>
              <a:t> objects are references to individual container images kept in internal or external registries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199757-D6D5-4E4B-A17F-D8570837A74A}"/>
              </a:ext>
            </a:extLst>
          </p:cNvPr>
          <p:cNvSpPr/>
          <p:nvPr/>
        </p:nvSpPr>
        <p:spPr>
          <a:xfrm>
            <a:off x="8592273" y="1548808"/>
            <a:ext cx="346854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apiVersion</a:t>
            </a:r>
            <a:r>
              <a:rPr lang="en-US" sz="1600" dirty="0"/>
              <a:t>: v1</a:t>
            </a:r>
          </a:p>
          <a:p>
            <a:r>
              <a:rPr lang="en-US" sz="1600" dirty="0"/>
              <a:t>kind: </a:t>
            </a:r>
            <a:r>
              <a:rPr lang="en-US" sz="1600" b="1" dirty="0" err="1"/>
              <a:t>BuildConfig</a:t>
            </a:r>
            <a:endParaRPr lang="en-US" sz="1600" b="1" dirty="0"/>
          </a:p>
          <a:p>
            <a:r>
              <a:rPr lang="en-US" sz="1600" dirty="0"/>
              <a:t>metadata:</a:t>
            </a:r>
          </a:p>
          <a:p>
            <a:r>
              <a:rPr lang="en-US" sz="1600" dirty="0"/>
              <a:t>  name: foo-build</a:t>
            </a:r>
          </a:p>
          <a:p>
            <a:r>
              <a:rPr lang="en-US" sz="1600" dirty="0"/>
              <a:t>spec:</a:t>
            </a:r>
          </a:p>
          <a:p>
            <a:r>
              <a:rPr lang="en-US" sz="1600" dirty="0"/>
              <a:t>  source: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git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uri</a:t>
            </a:r>
            <a:r>
              <a:rPr lang="en-US" sz="1600" dirty="0"/>
              <a:t>: "</a:t>
            </a:r>
            <a:r>
              <a:rPr lang="en-US" sz="1600" dirty="0" err="1"/>
              <a:t>git@git.example.com:foo.git</a:t>
            </a:r>
            <a:r>
              <a:rPr lang="en-US" sz="1600" dirty="0"/>
              <a:t>"</a:t>
            </a:r>
          </a:p>
          <a:p>
            <a:r>
              <a:rPr lang="en-US" sz="1600" dirty="0"/>
              <a:t>    type: Git</a:t>
            </a:r>
          </a:p>
          <a:p>
            <a:r>
              <a:rPr lang="en-US" sz="1600" dirty="0"/>
              <a:t>  strategy: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dockerStrategy</a:t>
            </a:r>
            <a:r>
              <a:rPr lang="en-US" sz="1600" dirty="0"/>
              <a:t>: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noCache</a:t>
            </a:r>
            <a:r>
              <a:rPr lang="en-US" sz="1600" dirty="0"/>
              <a:t>: true</a:t>
            </a:r>
          </a:p>
          <a:p>
            <a:r>
              <a:rPr lang="en-US" sz="1600" dirty="0"/>
              <a:t>  output:</a:t>
            </a:r>
          </a:p>
          <a:p>
            <a:r>
              <a:rPr lang="en-US" sz="1600" dirty="0"/>
              <a:t>    to:</a:t>
            </a:r>
          </a:p>
          <a:p>
            <a:r>
              <a:rPr lang="en-US" sz="1600" dirty="0"/>
              <a:t>      kind: </a:t>
            </a:r>
            <a:r>
              <a:rPr lang="en-US" sz="1600" b="1" dirty="0" err="1"/>
              <a:t>ImageStreamTag</a:t>
            </a:r>
            <a:endParaRPr lang="en-US" sz="1600" b="1" dirty="0"/>
          </a:p>
          <a:p>
            <a:r>
              <a:rPr lang="en-US" sz="1600" dirty="0"/>
              <a:t>      name: </a:t>
            </a:r>
            <a:r>
              <a:rPr lang="en-US" sz="1600" b="1" dirty="0" err="1"/>
              <a:t>foo:latest</a:t>
            </a:r>
            <a:endParaRPr lang="en-US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5919F-0BA5-CE4D-AA44-79602CA7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9" y="4436449"/>
            <a:ext cx="4588471" cy="2050473"/>
          </a:xfrm>
          <a:prstGeom prst="rect">
            <a:avLst/>
          </a:prstGeom>
        </p:spPr>
      </p:pic>
      <p:sp>
        <p:nvSpPr>
          <p:cNvPr id="13" name="Left Arrow 12">
            <a:extLst>
              <a:ext uri="{FF2B5EF4-FFF2-40B4-BE49-F238E27FC236}">
                <a16:creationId xmlns:a16="http://schemas.microsoft.com/office/drawing/2014/main" id="{3874F6D6-C328-4146-AE53-2C763877B633}"/>
              </a:ext>
            </a:extLst>
          </p:cNvPr>
          <p:cNvSpPr/>
          <p:nvPr/>
        </p:nvSpPr>
        <p:spPr>
          <a:xfrm>
            <a:off x="6863788" y="2785250"/>
            <a:ext cx="1255060" cy="358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OpenShift “Build” and “</a:t>
            </a:r>
            <a:r>
              <a:rPr lang="en-US" sz="3800" b="1" dirty="0" err="1">
                <a:solidFill>
                  <a:srgbClr val="002060"/>
                </a:solidFill>
              </a:rPr>
              <a:t>BuildConfig</a:t>
            </a:r>
            <a:r>
              <a:rPr lang="en-US" sz="3800" b="1" dirty="0">
                <a:solidFill>
                  <a:srgbClr val="002060"/>
                </a:solidFill>
              </a:rPr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0" y="1462088"/>
            <a:ext cx="11643989" cy="525934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Transform input parameters into a resulting object, mostly into a runnable container image.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BuildConfig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Config describing the strategy of a build. The build strategies are: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Source-to-Image (S2I)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Force Pull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Incremental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Pipeline - Jenkins pipeline for execution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jenkinsfile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the build config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jenkinsfile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a git repo and use git repo in the build config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Docker – Invokes Docker build, thus expects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with all required artifact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Dockerfile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docker image location</a:t>
            </a:r>
          </a:p>
        </p:txBody>
      </p:sp>
    </p:spTree>
    <p:extLst>
      <p:ext uri="{BB962C8B-B14F-4D97-AF65-F5344CB8AC3E}">
        <p14:creationId xmlns:p14="http://schemas.microsoft.com/office/powerpoint/2010/main" val="85773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OpenShift Build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462088"/>
            <a:ext cx="11513360" cy="525934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 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BuildConfig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triggers can be defined to control the circumstances in which the 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BuildConfig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should be run. The following build triggers are available: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Webhook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 Trigger a new build by sending a request using </a:t>
            </a:r>
            <a:r>
              <a:rPr lang="en-US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events from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GitLab, Bitbucket. In case of any change in Git repo, a new build will be created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Image Change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– when a new image is found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Configuration Change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– only when new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BuildConfig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is created. in future versions; updates in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BuildConfig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will also trigger a new build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Trigger can be set/removed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500" dirty="0" err="1"/>
              <a:t>oc</a:t>
            </a:r>
            <a:r>
              <a:rPr lang="en-US" sz="1500" dirty="0"/>
              <a:t> set triggers </a:t>
            </a:r>
            <a:r>
              <a:rPr lang="en-US" sz="1500" dirty="0" err="1"/>
              <a:t>bc</a:t>
            </a:r>
            <a:r>
              <a:rPr lang="en-US" sz="1500" dirty="0"/>
              <a:t> &lt;name&gt; --from-</a:t>
            </a:r>
            <a:r>
              <a:rPr lang="en-US" sz="1500" dirty="0" err="1"/>
              <a:t>github</a:t>
            </a:r>
            <a:endParaRPr lang="en-US" sz="15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500" dirty="0" err="1"/>
              <a:t>oc</a:t>
            </a:r>
            <a:r>
              <a:rPr lang="en-US" sz="1500" dirty="0"/>
              <a:t> set triggers </a:t>
            </a:r>
            <a:r>
              <a:rPr lang="en-US" sz="1500" dirty="0" err="1"/>
              <a:t>bc</a:t>
            </a:r>
            <a:r>
              <a:rPr lang="en-US" sz="1500" dirty="0"/>
              <a:t> &lt;name&gt; --from-image='&lt;image&gt;'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0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FA71-E25B-C14B-B303-23E423A0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OpenShift concept of “Routes”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D222-8635-9948-A4E3-CFFB6399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88" y="1462088"/>
            <a:ext cx="11255335" cy="4868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Expose a service by giving it an externally-reachable hostname - </a:t>
            </a:r>
            <a:r>
              <a:rPr lang="en-US" sz="2400" dirty="0" err="1"/>
              <a:t>www.example.com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/>
              <a:t>Route and the endpoints is consumed by a </a:t>
            </a:r>
            <a:r>
              <a:rPr lang="en-US" b="1" dirty="0"/>
              <a:t>router</a:t>
            </a:r>
            <a:r>
              <a:rPr lang="en-US" dirty="0"/>
              <a:t> (</a:t>
            </a:r>
            <a:r>
              <a:rPr lang="en-US" dirty="0" err="1"/>
              <a:t>HAProxy</a:t>
            </a:r>
            <a:r>
              <a:rPr lang="en-US" dirty="0"/>
              <a:t>, F-5 are supported by default) to provide named connectivity that allows external clients to reach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Each route consists of a route name (max 63 characters), service selector, and (optional) security configuration.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 err="1"/>
              <a:t>oc</a:t>
            </a:r>
            <a:r>
              <a:rPr lang="en-US" sz="2400" i="1" dirty="0"/>
              <a:t> expose svc/frontend --hostname=</a:t>
            </a:r>
            <a:r>
              <a:rPr lang="en-US" sz="2400" i="1" dirty="0" err="1"/>
              <a:t>www.example.com</a:t>
            </a:r>
            <a:r>
              <a:rPr lang="en-US" sz="2400" i="1" dirty="0"/>
              <a:t> --port 8080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2390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C9ED-2A52-0E48-B931-0A7348F2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02" y="1125623"/>
            <a:ext cx="7823278" cy="54717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2B3633-8D7D-2F41-AD2B-417D9D59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 err="1">
                <a:solidFill>
                  <a:srgbClr val="002060"/>
                </a:solidFill>
              </a:rPr>
              <a:t>HAProxy</a:t>
            </a:r>
            <a:r>
              <a:rPr lang="en-US" sz="3800" b="1" dirty="0">
                <a:solidFill>
                  <a:srgbClr val="002060"/>
                </a:solidFill>
              </a:rPr>
              <a:t> Router Data Flow</a:t>
            </a:r>
          </a:p>
        </p:txBody>
      </p:sp>
    </p:spTree>
    <p:extLst>
      <p:ext uri="{BB962C8B-B14F-4D97-AF65-F5344CB8AC3E}">
        <p14:creationId xmlns:p14="http://schemas.microsoft.com/office/powerpoint/2010/main" val="3520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19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Online – labs</a:t>
            </a:r>
          </a:p>
        </p:txBody>
      </p:sp>
    </p:spTree>
    <p:extLst>
      <p:ext uri="{BB962C8B-B14F-4D97-AF65-F5344CB8AC3E}">
        <p14:creationId xmlns:p14="http://schemas.microsoft.com/office/powerpoint/2010/main" val="15157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4E4A-AAF5-3F44-BAFF-32ABC266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0289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9F8AA-8AC5-E142-9343-D04BAA3A0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356852"/>
            <a:ext cx="10704871" cy="530941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Benefits and features of OpenShift</a:t>
            </a:r>
          </a:p>
          <a:p>
            <a:pPr>
              <a:lnSpc>
                <a:spcPct val="160000"/>
              </a:lnSpc>
            </a:pPr>
            <a:r>
              <a:rPr lang="en-US" dirty="0"/>
              <a:t>Interaction using Web, CLI, Rest</a:t>
            </a:r>
          </a:p>
          <a:p>
            <a:pPr>
              <a:lnSpc>
                <a:spcPct val="160000"/>
              </a:lnSpc>
            </a:pPr>
            <a:r>
              <a:rPr lang="en-US" dirty="0"/>
              <a:t>Additional concepts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Project, Application</a:t>
            </a:r>
          </a:p>
          <a:p>
            <a:pPr lvl="1">
              <a:lnSpc>
                <a:spcPct val="160000"/>
              </a:lnSpc>
            </a:pPr>
            <a:r>
              <a:rPr lang="en-US" dirty="0" err="1"/>
              <a:t>BuildConfig</a:t>
            </a:r>
            <a:r>
              <a:rPr lang="en-US" dirty="0"/>
              <a:t>, </a:t>
            </a:r>
            <a:r>
              <a:rPr lang="en-US" dirty="0" err="1"/>
              <a:t>ImageStream</a:t>
            </a:r>
            <a:r>
              <a:rPr lang="en-US" dirty="0"/>
              <a:t>, Source to Image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Routes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Triggers</a:t>
            </a:r>
          </a:p>
          <a:p>
            <a:pPr>
              <a:lnSpc>
                <a:spcPct val="160000"/>
              </a:lnSpc>
            </a:pPr>
            <a:r>
              <a:rPr lang="en-US" dirty="0"/>
              <a:t>Deploy application using image and source to image</a:t>
            </a:r>
          </a:p>
          <a:p>
            <a:pPr>
              <a:lnSpc>
                <a:spcPct val="160000"/>
              </a:lnSpc>
            </a:pPr>
            <a:r>
              <a:rPr lang="en-US" dirty="0"/>
              <a:t>Application templates</a:t>
            </a:r>
          </a:p>
          <a:p>
            <a:pPr>
              <a:lnSpc>
                <a:spcPct val="160000"/>
              </a:lnSpc>
            </a:pPr>
            <a:r>
              <a:rPr lang="en-US" dirty="0"/>
              <a:t>Deploy application using webhooks</a:t>
            </a:r>
          </a:p>
        </p:txBody>
      </p:sp>
    </p:spTree>
    <p:extLst>
      <p:ext uri="{BB962C8B-B14F-4D97-AF65-F5344CB8AC3E}">
        <p14:creationId xmlns:p14="http://schemas.microsoft.com/office/powerpoint/2010/main" val="115535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3A8-FD26-7344-AF26-6995B605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41" y="1713147"/>
            <a:ext cx="9187246" cy="20254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Login OpenShift Online at </a:t>
            </a:r>
            <a:r>
              <a:rPr lang="en-US" sz="2400" dirty="0">
                <a:hlinkClick r:id="rId2"/>
              </a:rPr>
              <a:t>https://manage.openshift.com/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User id: </a:t>
            </a:r>
            <a:r>
              <a:rPr lang="en-US" sz="2000" dirty="0">
                <a:hlinkClick r:id="rId3"/>
              </a:rPr>
              <a:t>osonline.test1@gmail.com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Password: JustM300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 Web Console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8AB34-453E-8C46-B876-2FFE37BDC38F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Online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4F2D9-8DDC-F44F-88A4-54DEEBBB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4" y="3900669"/>
            <a:ext cx="3995649" cy="26957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7CCCC83-C891-2A46-A3C6-E5F7753C3058}"/>
              </a:ext>
            </a:extLst>
          </p:cNvPr>
          <p:cNvSpPr/>
          <p:nvPr/>
        </p:nvSpPr>
        <p:spPr>
          <a:xfrm>
            <a:off x="243068" y="5278056"/>
            <a:ext cx="625033" cy="2314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33C37C-F89D-294E-B475-ADD57A3F0B9A}"/>
              </a:ext>
            </a:extLst>
          </p:cNvPr>
          <p:cNvSpPr/>
          <p:nvPr/>
        </p:nvSpPr>
        <p:spPr>
          <a:xfrm>
            <a:off x="5013364" y="5278056"/>
            <a:ext cx="625033" cy="2314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87700-2E90-174F-85AA-A3D8DABD10D4}"/>
              </a:ext>
            </a:extLst>
          </p:cNvPr>
          <p:cNvSpPr txBox="1"/>
          <p:nvPr/>
        </p:nvSpPr>
        <p:spPr>
          <a:xfrm>
            <a:off x="5868365" y="5209136"/>
            <a:ext cx="550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take you to the web console of OpenShift cluster</a:t>
            </a:r>
          </a:p>
        </p:txBody>
      </p:sp>
    </p:spTree>
    <p:extLst>
      <p:ext uri="{BB962C8B-B14F-4D97-AF65-F5344CB8AC3E}">
        <p14:creationId xmlns:p14="http://schemas.microsoft.com/office/powerpoint/2010/main" val="393742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21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</a:t>
            </a:r>
          </a:p>
          <a:p>
            <a:r>
              <a:rPr lang="en-US" b="1" dirty="0">
                <a:solidFill>
                  <a:srgbClr val="002060"/>
                </a:solidFill>
              </a:rPr>
              <a:t>- Web Console labs</a:t>
            </a:r>
          </a:p>
        </p:txBody>
      </p:sp>
    </p:spTree>
    <p:extLst>
      <p:ext uri="{BB962C8B-B14F-4D97-AF65-F5344CB8AC3E}">
        <p14:creationId xmlns:p14="http://schemas.microsoft.com/office/powerpoint/2010/main" val="217835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3A8-FD26-7344-AF26-6995B605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04" y="1720250"/>
            <a:ext cx="10190316" cy="44637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/>
              <a:t>Steps: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project  </a:t>
            </a:r>
            <a:r>
              <a:rPr lang="en-US" sz="2200" b="1" dirty="0"/>
              <a:t>&lt;your-name&gt;-</a:t>
            </a:r>
            <a:r>
              <a:rPr lang="en-US" sz="2200" b="1" dirty="0" err="1"/>
              <a:t>firstproject</a:t>
            </a:r>
            <a:endParaRPr lang="en-US" sz="2200" b="1" dirty="0"/>
          </a:p>
          <a:p>
            <a:pPr>
              <a:lnSpc>
                <a:spcPct val="150000"/>
              </a:lnSpc>
            </a:pPr>
            <a:r>
              <a:rPr lang="en-US" sz="2200" dirty="0"/>
              <a:t>Deploy from image – with image "</a:t>
            </a:r>
            <a:r>
              <a:rPr lang="en-US" sz="2200" b="1" dirty="0" err="1"/>
              <a:t>openshiftroadshow</a:t>
            </a:r>
            <a:r>
              <a:rPr lang="en-US" sz="2200" b="1" dirty="0"/>
              <a:t>/parksmap-katacoda:1.2.0</a:t>
            </a:r>
            <a:r>
              <a:rPr lang="en-US" sz="2200" dirty="0"/>
              <a:t>"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Scale up pod; Check logs; Check events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Check Image Stream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route to expose external service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5232DD-9094-EE4E-B45E-F5FAEE90F5F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03548B-990C-534A-AD5F-6EF0613C7869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Steps to execute</a:t>
            </a:r>
          </a:p>
        </p:txBody>
      </p:sp>
    </p:spTree>
    <p:extLst>
      <p:ext uri="{BB962C8B-B14F-4D97-AF65-F5344CB8AC3E}">
        <p14:creationId xmlns:p14="http://schemas.microsoft.com/office/powerpoint/2010/main" val="22825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Steps in UI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360A87-B5A0-A849-A160-9CB78DC194C2}"/>
              </a:ext>
            </a:extLst>
          </p:cNvPr>
          <p:cNvCxnSpPr/>
          <p:nvPr/>
        </p:nvCxnSpPr>
        <p:spPr>
          <a:xfrm>
            <a:off x="649704" y="4709495"/>
            <a:ext cx="685801" cy="53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4509B-AC89-2E4A-94CA-8119FBD5C69F}"/>
              </a:ext>
            </a:extLst>
          </p:cNvPr>
          <p:cNvCxnSpPr>
            <a:cxnSpLocks/>
          </p:cNvCxnSpPr>
          <p:nvPr/>
        </p:nvCxnSpPr>
        <p:spPr>
          <a:xfrm flipV="1">
            <a:off x="5562598" y="4836206"/>
            <a:ext cx="344906" cy="1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D00128A3-378F-754F-8B6C-DE7435F18023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9E6D6-27D1-9141-B54E-37C7F59A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04" y="1614190"/>
            <a:ext cx="2846547" cy="2971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8997E-EAA0-FB44-9BD4-5B98DE03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42" y="4836206"/>
            <a:ext cx="3806450" cy="1664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9D278F6-EF2B-754D-A100-FD697327271C}"/>
              </a:ext>
            </a:extLst>
          </p:cNvPr>
          <p:cNvSpPr/>
          <p:nvPr/>
        </p:nvSpPr>
        <p:spPr>
          <a:xfrm>
            <a:off x="1423736" y="6053559"/>
            <a:ext cx="462937" cy="925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21CC09-D444-0C4B-93D2-8980CE78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47" y="1898072"/>
            <a:ext cx="6026603" cy="44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Project overview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7BE540B-31AC-884B-9093-AAD275D23874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4F516-9DEF-2C4E-9BB0-F1308E95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48" y="1720250"/>
            <a:ext cx="9641711" cy="40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8819B-84CD-2444-8FFF-D3B09FE62000}"/>
              </a:ext>
            </a:extLst>
          </p:cNvPr>
          <p:cNvSpPr txBox="1"/>
          <p:nvPr/>
        </p:nvSpPr>
        <p:spPr>
          <a:xfrm>
            <a:off x="10874758" y="2750003"/>
            <a:ext cx="80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Scale up/down pods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9171B-321B-7242-ADD7-16954ED9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0" y="1605225"/>
            <a:ext cx="4034012" cy="265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400C3-7637-B54E-AFA2-2F9A8F33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3" y="4698273"/>
            <a:ext cx="3804505" cy="19596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3DDCE-C479-0145-B10B-C1444F783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42" y="1169152"/>
            <a:ext cx="5144818" cy="401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9AF01-4AF3-A140-8BC5-3B411D5E31D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302419" y="3073169"/>
            <a:ext cx="572339" cy="8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20AE82-FFF7-E24F-A4EE-D01880DFE0FA}"/>
              </a:ext>
            </a:extLst>
          </p:cNvPr>
          <p:cNvSpPr txBox="1"/>
          <p:nvPr/>
        </p:nvSpPr>
        <p:spPr>
          <a:xfrm>
            <a:off x="9335325" y="1263129"/>
            <a:ext cx="80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Logs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B3D900-7776-DC41-B2A0-4CFD49CB2F68}"/>
              </a:ext>
            </a:extLst>
          </p:cNvPr>
          <p:cNvSpPr txBox="1"/>
          <p:nvPr/>
        </p:nvSpPr>
        <p:spPr>
          <a:xfrm>
            <a:off x="11085671" y="1485754"/>
            <a:ext cx="80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Events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A90E8F-74DC-0D4B-B784-58E24B0EA224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882359" y="1401629"/>
            <a:ext cx="1452966" cy="7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0BF3F7-49D2-4045-B8B9-3FE8D9FCFA4C}"/>
              </a:ext>
            </a:extLst>
          </p:cNvPr>
          <p:cNvCxnSpPr>
            <a:cxnSpLocks/>
          </p:cNvCxnSpPr>
          <p:nvPr/>
        </p:nvCxnSpPr>
        <p:spPr>
          <a:xfrm flipH="1">
            <a:off x="8608842" y="1652645"/>
            <a:ext cx="2485000" cy="60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5EA32BD-7DC9-A547-9382-A03F31DF2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481" y="5320302"/>
            <a:ext cx="1379898" cy="1455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697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Pods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BB46C-34AE-AF4F-B5DF-898062E1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577491"/>
            <a:ext cx="3322211" cy="2343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1AF53-F2E2-404C-9DDD-9FB2B7BF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4745923"/>
            <a:ext cx="3756171" cy="16046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77B4E-F621-B140-BD6E-ED12FEED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36" y="1720250"/>
            <a:ext cx="7334645" cy="4299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0426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Service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EE2C0-B960-2649-9E0A-39D45AE4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63" y="1720250"/>
            <a:ext cx="3909480" cy="243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6FA69-DB15-6044-90F5-1E07B1CA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1" y="4557181"/>
            <a:ext cx="5083206" cy="2038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A5E37-9740-9940-918B-A059750C0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16" y="1290069"/>
            <a:ext cx="5984697" cy="4418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98441921-F9A4-464A-A368-CEF865B2AC07}"/>
              </a:ext>
            </a:extLst>
          </p:cNvPr>
          <p:cNvSpPr/>
          <p:nvPr/>
        </p:nvSpPr>
        <p:spPr>
          <a:xfrm>
            <a:off x="7940882" y="3442767"/>
            <a:ext cx="416689" cy="13056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8DCAF197-BE7E-0D40-9DD8-82360DFB3227}"/>
              </a:ext>
            </a:extLst>
          </p:cNvPr>
          <p:cNvSpPr/>
          <p:nvPr/>
        </p:nvSpPr>
        <p:spPr>
          <a:xfrm>
            <a:off x="7732539" y="2799759"/>
            <a:ext cx="416689" cy="13056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6E43F-CF2B-194C-81D6-71A97958C657}"/>
              </a:ext>
            </a:extLst>
          </p:cNvPr>
          <p:cNvSpPr txBox="1"/>
          <p:nvPr/>
        </p:nvSpPr>
        <p:spPr>
          <a:xfrm>
            <a:off x="6667018" y="6296628"/>
            <a:ext cx="45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Note:- Check </a:t>
            </a:r>
            <a:r>
              <a:rPr lang="en-US" b="1" dirty="0">
                <a:solidFill>
                  <a:schemeClr val="accent6"/>
                </a:solidFill>
              </a:rPr>
              <a:t>routes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there might be no routes</a:t>
            </a:r>
          </a:p>
        </p:txBody>
      </p:sp>
    </p:spTree>
    <p:extLst>
      <p:ext uri="{BB962C8B-B14F-4D97-AF65-F5344CB8AC3E}">
        <p14:creationId xmlns:p14="http://schemas.microsoft.com/office/powerpoint/2010/main" val="223360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Image Stream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61475-52A2-E943-8275-693773C3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6" y="1720250"/>
            <a:ext cx="3957057" cy="254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C5BB9-473C-8F4B-919A-926E014B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0" y="5017013"/>
            <a:ext cx="5450344" cy="173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69F31-42C0-A845-91D3-EDF54086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174" y="1720250"/>
            <a:ext cx="6307100" cy="37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Create Route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15F438-CCFC-AB4C-8CFF-A23E56DB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3" y="1691756"/>
            <a:ext cx="3331719" cy="22863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BC00E3-BD39-554C-B38E-5FBFFD07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29" y="1169152"/>
            <a:ext cx="5167744" cy="3151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C2C70D-5344-CB40-8EA0-1220C39D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13" y="4320755"/>
            <a:ext cx="4029583" cy="23533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Left Arrow 19">
            <a:extLst>
              <a:ext uri="{FF2B5EF4-FFF2-40B4-BE49-F238E27FC236}">
                <a16:creationId xmlns:a16="http://schemas.microsoft.com/office/drawing/2014/main" id="{C73E8EA4-023C-DC44-A534-A1B563B4CA3B}"/>
              </a:ext>
            </a:extLst>
          </p:cNvPr>
          <p:cNvSpPr/>
          <p:nvPr/>
        </p:nvSpPr>
        <p:spPr>
          <a:xfrm>
            <a:off x="6074573" y="5792340"/>
            <a:ext cx="416689" cy="13056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88F1D-B52C-3B4E-9334-3C497BAC181B}"/>
              </a:ext>
            </a:extLst>
          </p:cNvPr>
          <p:cNvSpPr txBox="1"/>
          <p:nvPr/>
        </p:nvSpPr>
        <p:spPr>
          <a:xfrm>
            <a:off x="6622473" y="5672957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to access</a:t>
            </a:r>
          </a:p>
        </p:txBody>
      </p:sp>
    </p:spTree>
    <p:extLst>
      <p:ext uri="{BB962C8B-B14F-4D97-AF65-F5344CB8AC3E}">
        <p14:creationId xmlns:p14="http://schemas.microsoft.com/office/powerpoint/2010/main" val="81634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725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Monitoring and Events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1: Deploy Application – Web Console (Using Image)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074B5-E025-4845-99F6-FC5F0078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834139"/>
            <a:ext cx="9324109" cy="42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5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F9288F-E9DA-FA49-B61F-EC9D47DBAC67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Steps to execute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84622F-2A81-CD40-B0B5-7EEA17317E5E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2: Deploy Application – Web Console (Using S2I)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A31936-1731-B643-BF0A-51964859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04" y="1720249"/>
            <a:ext cx="10190316" cy="490618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/>
              <a:t>Steps: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Use the same project </a:t>
            </a:r>
            <a:r>
              <a:rPr lang="en-US" sz="2200" b="1" dirty="0"/>
              <a:t>&lt;your-name&gt;-</a:t>
            </a:r>
            <a:r>
              <a:rPr lang="en-US" sz="2200" b="1" dirty="0" err="1"/>
              <a:t>firstproject</a:t>
            </a:r>
            <a:endParaRPr lang="en-US" sz="2200" b="1" dirty="0"/>
          </a:p>
          <a:p>
            <a:pPr>
              <a:lnSpc>
                <a:spcPct val="150000"/>
              </a:lnSpc>
            </a:pPr>
            <a:r>
              <a:rPr lang="en-US" sz="2200" dirty="0"/>
              <a:t>Add --&gt; </a:t>
            </a:r>
            <a:r>
              <a:rPr lang="en-US" sz="2200" b="1" dirty="0"/>
              <a:t>browse catalog</a:t>
            </a:r>
            <a:r>
              <a:rPr lang="en-US" sz="2200" dirty="0"/>
              <a:t> </a:t>
            </a:r>
            <a:r>
              <a:rPr lang="en-US" sz="2200" dirty="0">
                <a:sym typeface="Wingdings" pitchFamily="2" charset="2"/>
              </a:rPr>
              <a:t>--&gt; select Python --&gt; create application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Change Python version to 3.5 ; Provide name “</a:t>
            </a:r>
            <a:r>
              <a:rPr lang="en-US" sz="2200" b="1" dirty="0" err="1"/>
              <a:t>nationalparks-katacoda</a:t>
            </a:r>
            <a:r>
              <a:rPr lang="en-US" sz="22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Provide Git repo “</a:t>
            </a:r>
            <a:r>
              <a:rPr lang="en-US" sz="2200" b="1" dirty="0"/>
              <a:t>https://</a:t>
            </a:r>
            <a:r>
              <a:rPr lang="en-US" sz="2200" b="1" dirty="0" err="1"/>
              <a:t>github.com</a:t>
            </a:r>
            <a:r>
              <a:rPr lang="en-US" sz="2200" b="1" dirty="0"/>
              <a:t>/</a:t>
            </a:r>
            <a:r>
              <a:rPr lang="en-US" sz="2200" b="1" dirty="0" err="1"/>
              <a:t>openshift</a:t>
            </a:r>
            <a:r>
              <a:rPr lang="en-US" sz="2200" b="1" dirty="0"/>
              <a:t>-roadshow/</a:t>
            </a:r>
            <a:r>
              <a:rPr lang="en-US" sz="2200" b="1" dirty="0" err="1"/>
              <a:t>nationalparks-katacoda</a:t>
            </a:r>
            <a:r>
              <a:rPr lang="en-US" sz="22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Scale up pod; Check logs; Check events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Check Build; Check build config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Check Image Stream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route to expose external service</a:t>
            </a:r>
          </a:p>
        </p:txBody>
      </p:sp>
    </p:spTree>
    <p:extLst>
      <p:ext uri="{BB962C8B-B14F-4D97-AF65-F5344CB8AC3E}">
        <p14:creationId xmlns:p14="http://schemas.microsoft.com/office/powerpoint/2010/main" val="1390449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Steps in UI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E6BD0-E423-1C4E-AA61-A21928115585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2: Deploy Application – Web Console (Using S2I)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51528-33A1-414B-A1B2-D00E0AFD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806421"/>
            <a:ext cx="6068992" cy="723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D7DC5-11B6-EF4D-BF90-92EFB5B2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6" y="3167644"/>
            <a:ext cx="4155992" cy="2696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A2857-DE41-1E4C-A2E2-7568E72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91" y="3593890"/>
            <a:ext cx="4234095" cy="3170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8DBDC-92E4-5540-9A5C-68EFC739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96" y="1372483"/>
            <a:ext cx="5211112" cy="1684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5996A-25A2-454D-8F67-A90512C85320}"/>
              </a:ext>
            </a:extLst>
          </p:cNvPr>
          <p:cNvCxnSpPr/>
          <p:nvPr/>
        </p:nvCxnSpPr>
        <p:spPr>
          <a:xfrm>
            <a:off x="2685327" y="2731625"/>
            <a:ext cx="0" cy="32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52C87-9780-244B-AB7D-3568603A1DFF}"/>
              </a:ext>
            </a:extLst>
          </p:cNvPr>
          <p:cNvCxnSpPr>
            <a:cxnSpLocks/>
          </p:cNvCxnSpPr>
          <p:nvPr/>
        </p:nvCxnSpPr>
        <p:spPr>
          <a:xfrm>
            <a:off x="5198963" y="4643377"/>
            <a:ext cx="708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283788-FB7A-924C-B325-DBFF3583EC01}"/>
              </a:ext>
            </a:extLst>
          </p:cNvPr>
          <p:cNvCxnSpPr>
            <a:cxnSpLocks/>
          </p:cNvCxnSpPr>
          <p:nvPr/>
        </p:nvCxnSpPr>
        <p:spPr>
          <a:xfrm flipV="1">
            <a:off x="9324252" y="3167644"/>
            <a:ext cx="0" cy="268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32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Project overview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F4FDBE-F479-E848-8EBE-70F34F906D84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2: Deploy Application – Web Console (Using S2I)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00C69-AFBE-3242-B28C-D4CEBADE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2" y="1720250"/>
            <a:ext cx="10460182" cy="44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Build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8D338B-7C83-7A42-952E-8841C8C8584B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2: Deploy Application – Web Console (Using S2I)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EE42D-E8D7-7844-933A-B463344F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790889"/>
            <a:ext cx="3269330" cy="202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4A18C-43FC-1F4A-8374-6784BAB2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4437942"/>
            <a:ext cx="3458967" cy="19039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15FD5-C367-7F4D-AF20-EF3513A1D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31" y="2124546"/>
            <a:ext cx="6750918" cy="4096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1863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C868B-A8A9-F94D-93BB-868662A5CA8E}"/>
              </a:ext>
            </a:extLst>
          </p:cNvPr>
          <p:cNvSpPr txBox="1">
            <a:spLocks/>
          </p:cNvSpPr>
          <p:nvPr/>
        </p:nvSpPr>
        <p:spPr>
          <a:xfrm>
            <a:off x="649704" y="695476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Route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8D338B-7C83-7A42-952E-8841C8C8584B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2: Deploy Application – Web Console (Using S2I)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62471-0AB7-7841-975C-74F994C9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720250"/>
            <a:ext cx="3538772" cy="221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89A01-5D6D-BB45-A979-8F88CD47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46" y="3286961"/>
            <a:ext cx="7368156" cy="27673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0F4F333E-90AE-9A4E-9527-85FBFB215CEF}"/>
              </a:ext>
            </a:extLst>
          </p:cNvPr>
          <p:cNvSpPr/>
          <p:nvPr/>
        </p:nvSpPr>
        <p:spPr>
          <a:xfrm rot="10800000">
            <a:off x="3635226" y="4832697"/>
            <a:ext cx="416689" cy="13056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CF3EF-FF73-3D4C-97B9-462D98465B95}"/>
              </a:ext>
            </a:extLst>
          </p:cNvPr>
          <p:cNvSpPr txBox="1"/>
          <p:nvPr/>
        </p:nvSpPr>
        <p:spPr>
          <a:xfrm>
            <a:off x="2373122" y="4897980"/>
            <a:ext cx="1678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Route auto created</a:t>
            </a:r>
          </a:p>
        </p:txBody>
      </p:sp>
    </p:spTree>
    <p:extLst>
      <p:ext uri="{BB962C8B-B14F-4D97-AF65-F5344CB8AC3E}">
        <p14:creationId xmlns:p14="http://schemas.microsoft.com/office/powerpoint/2010/main" val="188488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4F94-94D5-D146-8028-3F663A5A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1C46-4874-B54E-8135-8A702ACD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44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Delete the projects to save on limited resources</a:t>
            </a:r>
          </a:p>
        </p:txBody>
      </p:sp>
    </p:spTree>
    <p:extLst>
      <p:ext uri="{BB962C8B-B14F-4D97-AF65-F5344CB8AC3E}">
        <p14:creationId xmlns:p14="http://schemas.microsoft.com/office/powerpoint/2010/main" val="2565279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37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– OC CLI labs</a:t>
            </a:r>
          </a:p>
        </p:txBody>
      </p:sp>
    </p:spTree>
    <p:extLst>
      <p:ext uri="{BB962C8B-B14F-4D97-AF65-F5344CB8AC3E}">
        <p14:creationId xmlns:p14="http://schemas.microsoft.com/office/powerpoint/2010/main" val="1261222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3A8-FD26-7344-AF26-6995B605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64" y="1961911"/>
            <a:ext cx="11337989" cy="7465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OC CLI: </a:t>
            </a:r>
            <a:r>
              <a:rPr lang="en-US" dirty="0"/>
              <a:t>Download the {command-line tool}, un-tar it and add to the {path}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8AB34-453E-8C46-B876-2FFE37BDC38F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OC Install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8F504F-7DE5-8F4F-AB66-DFD71C1E48F0}"/>
              </a:ext>
            </a:extLst>
          </p:cNvPr>
          <p:cNvSpPr/>
          <p:nvPr/>
        </p:nvSpPr>
        <p:spPr>
          <a:xfrm>
            <a:off x="637572" y="3266608"/>
            <a:ext cx="10868628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https://github.com/shekhar2010us/kubernetes_teach_git/blob/master/openshift/openshift_oc_cli_download.md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54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3A8-FD26-7344-AF26-6995B605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2" y="1371602"/>
            <a:ext cx="4902465" cy="536608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Login token:</a:t>
            </a:r>
            <a:r>
              <a:rPr lang="en-US" dirty="0"/>
              <a:t> In the top right corner, click “Copy Login Command”. This will bring the login token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300" dirty="0"/>
              <a:t>Format: </a:t>
            </a:r>
            <a:r>
              <a:rPr lang="en-US" sz="2300" dirty="0" err="1">
                <a:highlight>
                  <a:srgbClr val="FFFF00"/>
                </a:highlight>
              </a:rPr>
              <a:t>oc</a:t>
            </a:r>
            <a:r>
              <a:rPr lang="en-US" sz="2300" dirty="0">
                <a:highlight>
                  <a:srgbClr val="FFFF00"/>
                </a:highlight>
              </a:rPr>
              <a:t> login &lt;</a:t>
            </a:r>
            <a:r>
              <a:rPr lang="en-US" sz="2300" dirty="0" err="1">
                <a:highlight>
                  <a:srgbClr val="FFFF00"/>
                </a:highlight>
              </a:rPr>
              <a:t>url</a:t>
            </a:r>
            <a:r>
              <a:rPr lang="en-US" sz="2300" dirty="0">
                <a:highlight>
                  <a:srgbClr val="FFFF00"/>
                </a:highlight>
              </a:rPr>
              <a:t>&gt; --token=&lt;token&gt; </a:t>
            </a:r>
          </a:p>
          <a:p>
            <a:pPr>
              <a:lnSpc>
                <a:spcPct val="150000"/>
              </a:lnSpc>
            </a:pPr>
            <a:r>
              <a:rPr lang="en-US" sz="2900" b="1" dirty="0"/>
              <a:t>CLI Login: </a:t>
            </a:r>
            <a:r>
              <a:rPr lang="en-US" sz="2900" dirty="0"/>
              <a:t>In a terminal, paste the above command to login to the OpenShift online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8AB34-453E-8C46-B876-2FFE37BDC38F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OpenShift OC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0E7F1-69E4-A441-8676-92294B5B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84" y="1857543"/>
            <a:ext cx="35306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5C08D-1DCB-DA42-826A-7CEE3A8E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80" y="4540780"/>
            <a:ext cx="6261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790574" y="1397657"/>
            <a:ext cx="10715626" cy="429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Kubernetes is an excellent at orchestrating and scheduling containers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But for “APPLICATION” deployment, there’s more needed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OpenShift provides an excellent </a:t>
            </a:r>
            <a:r>
              <a:rPr lang="en-US" sz="2200" b="1" dirty="0"/>
              <a:t>platform</a:t>
            </a:r>
            <a:r>
              <a:rPr lang="en-US" sz="2200" dirty="0"/>
              <a:t> for developing, deploying and running applications.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b="1" dirty="0"/>
              <a:t>layer</a:t>
            </a:r>
            <a:r>
              <a:rPr lang="en-US" sz="2200" dirty="0"/>
              <a:t> on top of Docker and Kubernetes that makes it accessible and easy for developers to create applications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What is OpenShift</a:t>
            </a:r>
          </a:p>
        </p:txBody>
      </p:sp>
    </p:spTree>
    <p:extLst>
      <p:ext uri="{BB962C8B-B14F-4D97-AF65-F5344CB8AC3E}">
        <p14:creationId xmlns:p14="http://schemas.microsoft.com/office/powerpoint/2010/main" val="3127645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CF10AC4A-062D-1F48-AE29-1C7094F1DAD6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3: Deploy Application – CLI (Using Image)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693780-6212-E04A-8738-5F336DD4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1" y="1369521"/>
            <a:ext cx="10190316" cy="329016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u="sng" dirty="0"/>
              <a:t>Steps: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Create a new project  </a:t>
            </a:r>
            <a:r>
              <a:rPr lang="en-US" sz="1800" b="1" dirty="0"/>
              <a:t>&lt;your-name&gt;-</a:t>
            </a:r>
            <a:r>
              <a:rPr lang="en-US" sz="1800" b="1" dirty="0" err="1"/>
              <a:t>secondproject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1800" dirty="0"/>
              <a:t>Create app for deploying with image – "</a:t>
            </a:r>
            <a:r>
              <a:rPr lang="en-US" sz="1800" b="1" dirty="0" err="1"/>
              <a:t>openshiftroadshow</a:t>
            </a:r>
            <a:r>
              <a:rPr lang="en-US" sz="1800" b="1" dirty="0"/>
              <a:t>/parksmap-katacoda:1.2.0</a:t>
            </a:r>
            <a:r>
              <a:rPr lang="en-US" sz="1800" dirty="0"/>
              <a:t>"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Scale up pod; Check logs; Check events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Check Image Stream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Create route to expose external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AF7547-59EB-E242-BE0A-E80151CD6590}"/>
              </a:ext>
            </a:extLst>
          </p:cNvPr>
          <p:cNvSpPr/>
          <p:nvPr/>
        </p:nvSpPr>
        <p:spPr>
          <a:xfrm>
            <a:off x="116908" y="5423150"/>
            <a:ext cx="119456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https://github.com/shekhar2010us/kubernetes_teach_git/blob/master/openshift/openshift_oc_ex3_docker-image.md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6935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AD4078C-8CE7-E745-B9F8-9DFFF51EE8A5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4: Deploy Application – CLI (Using S2I)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209508-84D5-7A4C-9BD6-CEA620E5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78" y="1169152"/>
            <a:ext cx="10190316" cy="379115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u="sng" dirty="0"/>
              <a:t>Steps: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Create a new project  </a:t>
            </a:r>
            <a:r>
              <a:rPr lang="en-US" sz="1800" b="1" dirty="0"/>
              <a:t>&lt;your-name&gt;-</a:t>
            </a:r>
            <a:r>
              <a:rPr lang="en-US" sz="1800" b="1" dirty="0" err="1"/>
              <a:t>secondproject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dirty="0"/>
              <a:t>Create an App using S2I </a:t>
            </a:r>
            <a:r>
              <a:rPr lang="en-US" sz="1800" dirty="0">
                <a:sym typeface="Wingdings" pitchFamily="2" charset="2"/>
              </a:rPr>
              <a:t>--&gt; using </a:t>
            </a:r>
            <a:r>
              <a:rPr lang="en-US" sz="1800" dirty="0" err="1">
                <a:sym typeface="Wingdings" pitchFamily="2" charset="2"/>
              </a:rPr>
              <a:t>Wildfly</a:t>
            </a:r>
            <a:r>
              <a:rPr lang="en-US" sz="1800" dirty="0">
                <a:sym typeface="Wingdings" pitchFamily="2" charset="2"/>
              </a:rPr>
              <a:t> 10.0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Provide name “</a:t>
            </a:r>
            <a:r>
              <a:rPr lang="en-US" sz="1800" b="1" dirty="0" err="1"/>
              <a:t>openshift-helloworld</a:t>
            </a:r>
            <a:r>
              <a:rPr lang="en-US" sz="1800" dirty="0"/>
              <a:t>”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Fork the git </a:t>
            </a:r>
            <a:r>
              <a:rPr lang="en-US" sz="1800" dirty="0">
                <a:hlinkClick r:id="rId2"/>
              </a:rPr>
              <a:t>https://github.com/shekhar2010us/openshift-helloworld.git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Provide Git repo “</a:t>
            </a:r>
            <a:r>
              <a:rPr lang="en-US" sz="1800" b="1" dirty="0"/>
              <a:t>&lt;your forked repo&gt;</a:t>
            </a:r>
            <a:r>
              <a:rPr lang="en-US" sz="1800" dirty="0"/>
              <a:t>”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Scale up pod; Check logs; Check events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Check Build; Check build config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Check Image Stream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Create route to expose external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C304D-B300-994E-B9CB-7E2F21A507D7}"/>
              </a:ext>
            </a:extLst>
          </p:cNvPr>
          <p:cNvSpPr/>
          <p:nvPr/>
        </p:nvSpPr>
        <p:spPr>
          <a:xfrm>
            <a:off x="167014" y="5485780"/>
            <a:ext cx="11857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https://github.com/shekhar2010us/kubernetes_teach_git/blob/master/openshift/openshift_oc_ex4_s2i.md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093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37978D-C995-4545-9FF2-92215D994630}"/>
              </a:ext>
            </a:extLst>
          </p:cNvPr>
          <p:cNvSpPr txBox="1">
            <a:spLocks/>
          </p:cNvSpPr>
          <p:nvPr/>
        </p:nvSpPr>
        <p:spPr>
          <a:xfrm>
            <a:off x="304799" y="144378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5: Deployment </a:t>
            </a:r>
            <a:r>
              <a:rPr lang="en-US" sz="3700" b="1">
                <a:solidFill>
                  <a:srgbClr val="002060"/>
                </a:solidFill>
              </a:rPr>
              <a:t>using Webhook</a:t>
            </a:r>
            <a:endParaRPr lang="en-US" sz="3700" b="1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DF4D8-6D0A-414B-AD71-2E52EE6BF675}"/>
              </a:ext>
            </a:extLst>
          </p:cNvPr>
          <p:cNvSpPr/>
          <p:nvPr/>
        </p:nvSpPr>
        <p:spPr>
          <a:xfrm>
            <a:off x="379227" y="5402467"/>
            <a:ext cx="1146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https://github.com/shekhar2010us/kubernetes_teach_git/blob/master/openshift/openshift_oc_ex5_webhook.md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9A1F9-B8BD-764E-8422-8C5A521C9E8E}"/>
              </a:ext>
            </a:extLst>
          </p:cNvPr>
          <p:cNvSpPr/>
          <p:nvPr/>
        </p:nvSpPr>
        <p:spPr>
          <a:xfrm>
            <a:off x="738204" y="2001705"/>
            <a:ext cx="10377377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the existing project  &lt;your-name&gt;-</a:t>
            </a:r>
            <a:r>
              <a:rPr lang="en-US" dirty="0" err="1"/>
              <a:t>secondproject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 the webhook URI for your particular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webhook in your git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 changes, push to git, these changes will trigger a new build</a:t>
            </a:r>
          </a:p>
        </p:txBody>
      </p:sp>
    </p:spTree>
    <p:extLst>
      <p:ext uri="{BB962C8B-B14F-4D97-AF65-F5344CB8AC3E}">
        <p14:creationId xmlns:p14="http://schemas.microsoft.com/office/powerpoint/2010/main" val="3038046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4F94-94D5-D146-8028-3F663A5A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1C46-4874-B54E-8135-8A702ACD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44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Delete the projects to save on limited resources</a:t>
            </a:r>
          </a:p>
        </p:txBody>
      </p:sp>
    </p:spTree>
    <p:extLst>
      <p:ext uri="{BB962C8B-B14F-4D97-AF65-F5344CB8AC3E}">
        <p14:creationId xmlns:p14="http://schemas.microsoft.com/office/powerpoint/2010/main" val="433634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F2C3-A806-2642-8AD8-D12B8B41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77" y="1314985"/>
            <a:ext cx="11247821" cy="51451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Describes a </a:t>
            </a:r>
            <a:r>
              <a:rPr lang="en-US" sz="2400" b="1" dirty="0"/>
              <a:t>parameterized</a:t>
            </a:r>
            <a:r>
              <a:rPr lang="en-US" sz="2400" dirty="0"/>
              <a:t> </a:t>
            </a:r>
            <a:r>
              <a:rPr lang="en-US" sz="2400" b="1" dirty="0"/>
              <a:t>set of objects </a:t>
            </a:r>
            <a:r>
              <a:rPr lang="en-US" sz="2400" dirty="0"/>
              <a:t>to produce a list of objects for creation.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objects to create can include anything that users have permission to create.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May also define a </a:t>
            </a:r>
            <a:r>
              <a:rPr lang="en-US" sz="2400" b="1" dirty="0"/>
              <a:t>set of labels </a:t>
            </a:r>
            <a:r>
              <a:rPr lang="en-US" sz="2400" dirty="0"/>
              <a:t>to apply to every object defined in the template.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u="sng" dirty="0"/>
              <a:t>What a templates contains:</a:t>
            </a:r>
          </a:p>
          <a:p>
            <a:r>
              <a:rPr lang="en-US" sz="2400" dirty="0"/>
              <a:t>A set of resources, set of values and matching label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u="sng" dirty="0"/>
              <a:t>Scope of templates:</a:t>
            </a:r>
          </a:p>
          <a:p>
            <a:r>
              <a:rPr lang="en-US" sz="2400" dirty="0"/>
              <a:t>Global or local to projects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2F285A-BD7D-AF42-BFD3-C2C658141D4F}"/>
              </a:ext>
            </a:extLst>
          </p:cNvPr>
          <p:cNvSpPr txBox="1">
            <a:spLocks/>
          </p:cNvSpPr>
          <p:nvPr/>
        </p:nvSpPr>
        <p:spPr>
          <a:xfrm>
            <a:off x="591878" y="197541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Application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103744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F2C3-A806-2642-8AD8-D12B8B41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950" y="138623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application template we will be using will create a full Java EE application and a MongoDB database that will perform geospatial queries to update a map via REST endpoints.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2F285A-BD7D-AF42-BFD3-C2C658141D4F}"/>
              </a:ext>
            </a:extLst>
          </p:cNvPr>
          <p:cNvSpPr txBox="1">
            <a:spLocks/>
          </p:cNvSpPr>
          <p:nvPr/>
        </p:nvSpPr>
        <p:spPr>
          <a:xfrm>
            <a:off x="591878" y="197541"/>
            <a:ext cx="10515600" cy="102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>
                <a:solidFill>
                  <a:srgbClr val="002060"/>
                </a:solidFill>
              </a:rPr>
              <a:t>Ex 6: Application Template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460148-C47F-3146-A0C1-CFC737E4AE65}"/>
              </a:ext>
            </a:extLst>
          </p:cNvPr>
          <p:cNvSpPr/>
          <p:nvPr/>
        </p:nvSpPr>
        <p:spPr>
          <a:xfrm>
            <a:off x="591878" y="4595013"/>
            <a:ext cx="1132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https://github.com/shekhar2010us/kubernetes_teach_git/blob/master/openshift/openshift_oc_ex6_templates.md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F8B66-6114-2E44-A09C-8DCB0916DB9B}"/>
              </a:ext>
            </a:extLst>
          </p:cNvPr>
          <p:cNvSpPr txBox="1"/>
          <p:nvPr/>
        </p:nvSpPr>
        <p:spPr>
          <a:xfrm>
            <a:off x="309093" y="6211669"/>
            <a:ext cx="816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3"/>
              </a:rPr>
              <a:t>https://blog.openshift.com/part-2-creating-a-template-a-technical-walkthrough/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8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4F94-94D5-D146-8028-3F663A5A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1C46-4874-B54E-8135-8A702ACD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44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Delete the projects to save on limited resources</a:t>
            </a:r>
          </a:p>
        </p:txBody>
      </p:sp>
    </p:spTree>
    <p:extLst>
      <p:ext uri="{BB962C8B-B14F-4D97-AF65-F5344CB8AC3E}">
        <p14:creationId xmlns:p14="http://schemas.microsoft.com/office/powerpoint/2010/main" val="3045506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47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751114" y="2402803"/>
            <a:ext cx="11253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4936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42EBF9-5671-D049-869D-92021BE81C84}"/>
              </a:ext>
            </a:extLst>
          </p:cNvPr>
          <p:cNvSpPr/>
          <p:nvPr/>
        </p:nvSpPr>
        <p:spPr>
          <a:xfrm>
            <a:off x="508660" y="509098"/>
            <a:ext cx="107522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OpenShift CLI Reference:</a:t>
            </a:r>
          </a:p>
          <a:p>
            <a:r>
              <a:rPr lang="en-US" dirty="0">
                <a:hlinkClick r:id="rId2"/>
              </a:rPr>
              <a:t>https://docs.openshift.com/enterprise/3.0/cli_reference/basic_cli_operations.html#object-types</a:t>
            </a:r>
            <a:endParaRPr lang="en-US" dirty="0"/>
          </a:p>
          <a:p>
            <a:endParaRPr lang="en-US" dirty="0"/>
          </a:p>
          <a:p>
            <a:r>
              <a:rPr lang="en-US" sz="2200" b="1" dirty="0"/>
              <a:t>OpenShift Rest Reference:</a:t>
            </a:r>
            <a:endParaRPr lang="en-US" sz="2200" dirty="0"/>
          </a:p>
          <a:p>
            <a:r>
              <a:rPr lang="en-US" dirty="0">
                <a:hlinkClick r:id="rId3"/>
              </a:rPr>
              <a:t>https://docs.openshift.com/container-platform/3.6/rest_api/openshift_v1.html</a:t>
            </a:r>
            <a:endParaRPr lang="en-US" dirty="0"/>
          </a:p>
          <a:p>
            <a:endParaRPr lang="en-US" dirty="0"/>
          </a:p>
          <a:p>
            <a:r>
              <a:rPr lang="en-US" sz="2200" b="1" dirty="0"/>
              <a:t>OpenShift Rest JAVA Reference:</a:t>
            </a:r>
            <a:endParaRPr lang="en-US" sz="2200" dirty="0"/>
          </a:p>
          <a:p>
            <a:r>
              <a:rPr lang="en-US" dirty="0">
                <a:hlinkClick r:id="rId4"/>
              </a:rPr>
              <a:t>https://github.com/openshift/openshift-restclient-java</a:t>
            </a:r>
            <a:endParaRPr lang="en-US" dirty="0"/>
          </a:p>
          <a:p>
            <a:endParaRPr lang="en-US" dirty="0"/>
          </a:p>
          <a:p>
            <a:r>
              <a:rPr lang="en-US" sz="2200" b="1" dirty="0"/>
              <a:t>OpenShift Rest Python Reference:</a:t>
            </a:r>
            <a:endParaRPr lang="en-US" sz="2200" dirty="0"/>
          </a:p>
          <a:p>
            <a:r>
              <a:rPr lang="en-US" dirty="0">
                <a:hlinkClick r:id="rId5"/>
              </a:rPr>
              <a:t>https://github.com/openshift/openshift-restclient-python</a:t>
            </a:r>
            <a:endParaRPr lang="en-US" dirty="0"/>
          </a:p>
          <a:p>
            <a:r>
              <a:rPr lang="en-US" dirty="0">
                <a:hlinkClick r:id="rId6"/>
              </a:rPr>
              <a:t>https://docs.openshift.com/container-platform/3.7/rest_api/index.html#rest-api-example-python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b="1" dirty="0"/>
              <a:t>OpenShift Online Trial</a:t>
            </a:r>
            <a:endParaRPr lang="en-US" sz="1600" b="1" dirty="0">
              <a:hlinkClick r:id="rId7"/>
            </a:endParaRPr>
          </a:p>
          <a:p>
            <a:r>
              <a:rPr lang="en-US" sz="1600" dirty="0">
                <a:hlinkClick r:id="rId7"/>
              </a:rPr>
              <a:t>https://www.openshift.com/trial/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OpenShift Online Trial – Web Console</a:t>
            </a:r>
          </a:p>
          <a:p>
            <a:r>
              <a:rPr lang="en-US" sz="1600" dirty="0">
                <a:hlinkClick r:id="rId8"/>
              </a:rPr>
              <a:t>https://manage.openshift.com/account/index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3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378483" y="1684784"/>
            <a:ext cx="11625943" cy="413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Web Console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Web based GUI for all aspects of developing a project and is full of features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Command Line Interface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Written in “</a:t>
            </a:r>
            <a:r>
              <a:rPr lang="en-US" sz="2200" i="1" dirty="0"/>
              <a:t>Go”</a:t>
            </a:r>
            <a:r>
              <a:rPr lang="en-US" sz="2200" dirty="0"/>
              <a:t>, the tool is called “</a:t>
            </a:r>
            <a:r>
              <a:rPr lang="en-US" sz="2200" i="1" dirty="0" err="1"/>
              <a:t>oc</a:t>
            </a:r>
            <a:r>
              <a:rPr lang="en-US" sz="2200" dirty="0"/>
              <a:t>”, is a single binary executable provided for all major operating systems, and it can be used to perform any operation that can be accomplished via the web console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Rest APIs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Web-console and CLI talks via Rest API, which can be used by users mostly to automate through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5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Ways to interact with OpenShift</a:t>
            </a:r>
          </a:p>
        </p:txBody>
      </p:sp>
    </p:spTree>
    <p:extLst>
      <p:ext uri="{BB962C8B-B14F-4D97-AF65-F5344CB8AC3E}">
        <p14:creationId xmlns:p14="http://schemas.microsoft.com/office/powerpoint/2010/main" val="174437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790573" y="1556683"/>
            <a:ext cx="10858087" cy="429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All features are same in Web console and the CLI</a:t>
            </a:r>
          </a:p>
          <a:p>
            <a:pPr>
              <a:lnSpc>
                <a:spcPct val="150000"/>
              </a:lnSpc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Scale the application containers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Create projects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View log files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View the memory and CPU utilization of a container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Easy build docker images and deploy application with few clicks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6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Features of OpenShift</a:t>
            </a:r>
          </a:p>
        </p:txBody>
      </p:sp>
    </p:spTree>
    <p:extLst>
      <p:ext uri="{BB962C8B-B14F-4D97-AF65-F5344CB8AC3E}">
        <p14:creationId xmlns:p14="http://schemas.microsoft.com/office/powerpoint/2010/main" val="378029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374073" y="1556683"/>
            <a:ext cx="4336473" cy="451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Additional features in Web console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Graphical representation of an application that consists of multiple containers, load balancing, databases, mounts, etc. – all in one graph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7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Features of OpenShift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1920C-7E19-944D-A32A-BD9481E4B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391" y="1330548"/>
            <a:ext cx="6938708" cy="45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790573" y="1556683"/>
            <a:ext cx="10858087" cy="429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Source-to-Image (S2I) - 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Open source project by the OpenShift team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 need to write </a:t>
            </a:r>
            <a:r>
              <a:rPr lang="en-US" sz="2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dockerfiles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or build Docker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Works directly with source code (e.g. </a:t>
            </a:r>
            <a:r>
              <a:rPr lang="en-US" sz="2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github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URL)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Needs base image and CMD when container starts, rest is done by S2I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e.g. </a:t>
            </a:r>
            <a:r>
              <a:rPr lang="en-US" sz="2200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Scenario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Java app in Git, using maven build system, depends on Tomcat webserver. </a:t>
            </a:r>
          </a:p>
          <a:p>
            <a:pPr lvl="1">
              <a:lnSpc>
                <a:spcPct val="150000"/>
              </a:lnSpc>
            </a:pPr>
            <a:r>
              <a:rPr lang="en-US" sz="2200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S2I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will download the base tomcat image, clone the repo, identify it as a maven project, run a maven build, take the artifact, creates a new docker image containing tomcat webserver and project artifact, deploy the build artifact and start the container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8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Features of OpenShift</a:t>
            </a:r>
          </a:p>
        </p:txBody>
      </p:sp>
    </p:spTree>
    <p:extLst>
      <p:ext uri="{BB962C8B-B14F-4D97-AF65-F5344CB8AC3E}">
        <p14:creationId xmlns:p14="http://schemas.microsoft.com/office/powerpoint/2010/main" val="177635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6"/>
          <p:cNvSpPr txBox="1"/>
          <p:nvPr/>
        </p:nvSpPr>
        <p:spPr>
          <a:xfrm>
            <a:off x="247650" y="1308448"/>
            <a:ext cx="6002101" cy="467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Integrate logs and metrics</a:t>
            </a: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Logs:- 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OpenShift provides a comprehensive view of application logs – runtime logs, build logs, deployment logs – accessible using web-console and CLI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Metrics:-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Application metrics, utilization of system resources, memory and CPU utilization for all containers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12192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122853" y="6317931"/>
            <a:ext cx="40108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3514722" y="6490034"/>
            <a:ext cx="58578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273801"/>
            <a:ext cx="542924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9965555" y="6252635"/>
            <a:ext cx="130116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9159626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9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1DB71A-4CEB-BF45-B3DD-6DEAE0CE60EE}"/>
              </a:ext>
            </a:extLst>
          </p:cNvPr>
          <p:cNvSpPr txBox="1">
            <a:spLocks/>
          </p:cNvSpPr>
          <p:nvPr/>
        </p:nvSpPr>
        <p:spPr>
          <a:xfrm>
            <a:off x="990600" y="2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Features of OpenShift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30311-E21C-654A-93BA-444F7A98C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52" y="1868934"/>
            <a:ext cx="5819748" cy="36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18405</TotalTime>
  <Words>2257</Words>
  <Application>Microsoft Macintosh PowerPoint</Application>
  <PresentationFormat>Widescreen</PresentationFormat>
  <Paragraphs>302</Paragraphs>
  <Slides>48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PowerPoint Presentation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OpenShift “Projects”</vt:lpstr>
      <vt:lpstr>OpenShift “Applications”</vt:lpstr>
      <vt:lpstr>OpenShift Deployment and “DeploymentConfig”</vt:lpstr>
      <vt:lpstr>OpenShift “ImageStream”</vt:lpstr>
      <vt:lpstr>Manage Images with BuildConfig and “ImageStream”</vt:lpstr>
      <vt:lpstr>OpenShift “Build” and “BuildConfig”</vt:lpstr>
      <vt:lpstr>OpenShift Build Triggers</vt:lpstr>
      <vt:lpstr>OpenShift concept of “Routes”</vt:lpstr>
      <vt:lpstr>HAProxy Router Data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 up</vt:lpstr>
      <vt:lpstr>PowerPoint Presentation</vt:lpstr>
      <vt:lpstr>PowerPoint Presentation</vt:lpstr>
      <vt:lpstr>Clean 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Shekhar Agrawal</dc:creator>
  <cp:lastModifiedBy>Shekhar Agrawal</cp:lastModifiedBy>
  <cp:revision>1836</cp:revision>
  <cp:lastPrinted>2019-03-29T04:23:05Z</cp:lastPrinted>
  <dcterms:created xsi:type="dcterms:W3CDTF">2019-03-08T06:08:39Z</dcterms:created>
  <dcterms:modified xsi:type="dcterms:W3CDTF">2019-07-11T07:25:30Z</dcterms:modified>
</cp:coreProperties>
</file>